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aleway"/>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regular.fntdata"/><Relationship Id="rId22" Type="http://schemas.openxmlformats.org/officeDocument/2006/relationships/font" Target="fonts/Raleway-italic.fntdata"/><Relationship Id="rId21" Type="http://schemas.openxmlformats.org/officeDocument/2006/relationships/font" Target="fonts/Raleway-bold.fntdata"/><Relationship Id="rId24" Type="http://schemas.openxmlformats.org/officeDocument/2006/relationships/font" Target="fonts/Lato-regular.fntdata"/><Relationship Id="rId23" Type="http://schemas.openxmlformats.org/officeDocument/2006/relationships/font" Target="fonts/Raleway-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051032e72b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051032e72b_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051032e72b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051032e72b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03bb85c2ce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03bb85c2ce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051032e72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051032e72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051032e72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051032e72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03bb85c2ce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03bb85c2ce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03bb85c2ce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03bb85c2ce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03bb85c2ce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03bb85c2ce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051032e72b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051032e72b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051032e72b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051032e72b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051032e72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051032e72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03bb85c2ce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03bb85c2ce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03bb85c2ce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03bb85c2ce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s://vivianh1234.github.io/NASA-Dashboard/"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Daily NASA Dashboard</a:t>
            </a:r>
            <a:endParaRPr/>
          </a:p>
        </p:txBody>
      </p:sp>
      <p:sp>
        <p:nvSpPr>
          <p:cNvPr id="87" name="Google Shape;87;p13"/>
          <p:cNvSpPr txBox="1"/>
          <p:nvPr>
            <p:ph idx="1" type="subTitle"/>
          </p:nvPr>
        </p:nvSpPr>
        <p:spPr>
          <a:xfrm>
            <a:off x="510450" y="3182347"/>
            <a:ext cx="8123100" cy="1726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By: -</a:t>
            </a:r>
            <a:endParaRPr/>
          </a:p>
          <a:p>
            <a:pPr indent="0" lvl="0" marL="0" rtl="0" algn="l">
              <a:spcBef>
                <a:spcPts val="0"/>
              </a:spcBef>
              <a:spcAft>
                <a:spcPts val="0"/>
              </a:spcAft>
              <a:buNone/>
            </a:pPr>
            <a:r>
              <a:rPr lang="en"/>
              <a:t>Parth Parashar</a:t>
            </a:r>
            <a:endParaRPr/>
          </a:p>
          <a:p>
            <a:pPr indent="0" lvl="0" marL="0" rtl="0" algn="l">
              <a:spcBef>
                <a:spcPts val="0"/>
              </a:spcBef>
              <a:spcAft>
                <a:spcPts val="0"/>
              </a:spcAft>
              <a:buNone/>
            </a:pPr>
            <a:r>
              <a:rPr lang="en"/>
              <a:t>Vivian Huynh</a:t>
            </a:r>
            <a:endParaRPr/>
          </a:p>
        </p:txBody>
      </p:sp>
      <p:pic>
        <p:nvPicPr>
          <p:cNvPr id="88" name="Google Shape;88;p13"/>
          <p:cNvPicPr preferRelativeResize="0"/>
          <p:nvPr/>
        </p:nvPicPr>
        <p:blipFill>
          <a:blip r:embed="rId3">
            <a:alphaModFix/>
          </a:blip>
          <a:stretch>
            <a:fillRect/>
          </a:stretch>
        </p:blipFill>
        <p:spPr>
          <a:xfrm>
            <a:off x="5869313" y="2571750"/>
            <a:ext cx="2283525" cy="19104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2"/>
          <p:cNvSpPr txBox="1"/>
          <p:nvPr>
            <p:ph type="title"/>
          </p:nvPr>
        </p:nvSpPr>
        <p:spPr>
          <a:xfrm>
            <a:off x="157950" y="5022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0" lang="en" sz="2800">
                <a:solidFill>
                  <a:srgbClr val="000000"/>
                </a:solidFill>
                <a:latin typeface="Arial"/>
                <a:ea typeface="Arial"/>
                <a:cs typeface="Arial"/>
                <a:sym typeface="Arial"/>
              </a:rPr>
              <a:t>Problems Faced</a:t>
            </a:r>
            <a:endParaRPr b="0" sz="2800">
              <a:solidFill>
                <a:srgbClr val="000000"/>
              </a:solidFill>
              <a:latin typeface="Arial"/>
              <a:ea typeface="Arial"/>
              <a:cs typeface="Arial"/>
              <a:sym typeface="Arial"/>
            </a:endParaRPr>
          </a:p>
          <a:p>
            <a:pPr indent="0" lvl="0" marL="0" rtl="0" algn="l">
              <a:spcBef>
                <a:spcPts val="0"/>
              </a:spcBef>
              <a:spcAft>
                <a:spcPts val="0"/>
              </a:spcAft>
              <a:buNone/>
            </a:pPr>
            <a:r>
              <a:t/>
            </a:r>
            <a:endParaRPr/>
          </a:p>
        </p:txBody>
      </p:sp>
      <p:sp>
        <p:nvSpPr>
          <p:cNvPr id="142" name="Google Shape;142;p22"/>
          <p:cNvSpPr txBox="1"/>
          <p:nvPr/>
        </p:nvSpPr>
        <p:spPr>
          <a:xfrm>
            <a:off x="311700" y="1305575"/>
            <a:ext cx="8520600" cy="3416400"/>
          </a:xfrm>
          <a:prstGeom prst="rect">
            <a:avLst/>
          </a:prstGeom>
          <a:noFill/>
          <a:ln>
            <a:noFill/>
          </a:ln>
        </p:spPr>
        <p:txBody>
          <a:bodyPr anchorCtr="0" anchor="t" bIns="91425" lIns="91425" spcFirstLastPara="1" rIns="91425" wrap="square" tIns="91425">
            <a:normAutofit fontScale="92500" lnSpcReduction="20000"/>
          </a:bodyPr>
          <a:lstStyle/>
          <a:p>
            <a:pPr indent="-334327" lvl="0" marL="457200" rtl="0" algn="l">
              <a:lnSpc>
                <a:spcPct val="115000"/>
              </a:lnSpc>
              <a:spcBef>
                <a:spcPts val="0"/>
              </a:spcBef>
              <a:spcAft>
                <a:spcPts val="0"/>
              </a:spcAft>
              <a:buClr>
                <a:srgbClr val="595959"/>
              </a:buClr>
              <a:buSzPct val="100000"/>
              <a:buChar char="●"/>
            </a:pPr>
            <a:r>
              <a:rPr lang="en" sz="1800">
                <a:solidFill>
                  <a:srgbClr val="595959"/>
                </a:solidFill>
              </a:rPr>
              <a:t>Problem with the NASA APOD API</a:t>
            </a:r>
            <a:endParaRPr sz="1800">
              <a:solidFill>
                <a:srgbClr val="595959"/>
              </a:solidFill>
            </a:endParaRPr>
          </a:p>
          <a:p>
            <a:pPr indent="0" lvl="0" marL="457200" rtl="0" algn="l">
              <a:lnSpc>
                <a:spcPct val="115000"/>
              </a:lnSpc>
              <a:spcBef>
                <a:spcPts val="1200"/>
              </a:spcBef>
              <a:spcAft>
                <a:spcPts val="0"/>
              </a:spcAft>
              <a:buNone/>
            </a:pPr>
            <a:r>
              <a:rPr lang="en" sz="1800">
                <a:solidFill>
                  <a:srgbClr val="595959"/>
                </a:solidFill>
              </a:rPr>
              <a:t>The NASA APOD API works well for most of the part by sending HD images as responses for the request. But there are instances where the API is slow to load or hangs</a:t>
            </a:r>
            <a:endParaRPr sz="1800">
              <a:solidFill>
                <a:srgbClr val="595959"/>
              </a:solidFill>
            </a:endParaRPr>
          </a:p>
          <a:p>
            <a:pPr indent="0" lvl="0" marL="457200" rtl="0" algn="l">
              <a:lnSpc>
                <a:spcPct val="115000"/>
              </a:lnSpc>
              <a:spcBef>
                <a:spcPts val="1200"/>
              </a:spcBef>
              <a:spcAft>
                <a:spcPts val="0"/>
              </a:spcAft>
              <a:buNone/>
            </a:pPr>
            <a:r>
              <a:rPr lang="en" sz="1800">
                <a:solidFill>
                  <a:srgbClr val="595959"/>
                </a:solidFill>
              </a:rPr>
              <a:t>Also, there are some days (once or twice a year) when the API sends video/ Video links instead of images that it generally sends.</a:t>
            </a:r>
            <a:endParaRPr sz="1800">
              <a:solidFill>
                <a:srgbClr val="595959"/>
              </a:solidFill>
            </a:endParaRPr>
          </a:p>
          <a:p>
            <a:pPr indent="0" lvl="0" marL="457200" rtl="0" algn="l">
              <a:lnSpc>
                <a:spcPct val="115000"/>
              </a:lnSpc>
              <a:spcBef>
                <a:spcPts val="1200"/>
              </a:spcBef>
              <a:spcAft>
                <a:spcPts val="0"/>
              </a:spcAft>
              <a:buNone/>
            </a:pPr>
            <a:r>
              <a:rPr lang="en" sz="1800">
                <a:solidFill>
                  <a:srgbClr val="595959"/>
                </a:solidFill>
              </a:rPr>
              <a:t>These are youtube links and need the youtube API to be called.</a:t>
            </a:r>
            <a:endParaRPr sz="1800">
              <a:solidFill>
                <a:srgbClr val="595959"/>
              </a:solidFill>
            </a:endParaRPr>
          </a:p>
          <a:p>
            <a:pPr indent="0" lvl="0" marL="457200" rtl="0" algn="l">
              <a:lnSpc>
                <a:spcPct val="115000"/>
              </a:lnSpc>
              <a:spcBef>
                <a:spcPts val="1200"/>
              </a:spcBef>
              <a:spcAft>
                <a:spcPts val="0"/>
              </a:spcAft>
              <a:buNone/>
            </a:pPr>
            <a:r>
              <a:rPr lang="en" sz="1800">
                <a:solidFill>
                  <a:srgbClr val="595959"/>
                </a:solidFill>
              </a:rPr>
              <a:t>The last time this happened was on 30th November 2021 after 28th December 2018</a:t>
            </a:r>
            <a:endParaRPr sz="1800">
              <a:solidFill>
                <a:srgbClr val="595959"/>
              </a:solidFill>
            </a:endParaRPr>
          </a:p>
          <a:p>
            <a:pPr indent="0" lvl="0" marL="457200" rtl="0" algn="l">
              <a:lnSpc>
                <a:spcPct val="115000"/>
              </a:lnSpc>
              <a:spcBef>
                <a:spcPts val="1200"/>
              </a:spcBef>
              <a:spcAft>
                <a:spcPts val="1200"/>
              </a:spcAft>
              <a:buNone/>
            </a:pPr>
            <a:r>
              <a:rPr lang="en" sz="1800">
                <a:solidFill>
                  <a:srgbClr val="595959"/>
                </a:solidFill>
              </a:rPr>
              <a:t>To address this issue, we have to inculcate the youtube linking API which was not possible as it is </a:t>
            </a:r>
            <a:r>
              <a:rPr lang="en" sz="1800">
                <a:solidFill>
                  <a:srgbClr val="595959"/>
                </a:solidFill>
              </a:rPr>
              <a:t>extensive</a:t>
            </a:r>
            <a:r>
              <a:rPr lang="en" sz="1800">
                <a:solidFill>
                  <a:srgbClr val="595959"/>
                </a:solidFill>
              </a:rPr>
              <a:t> and would have required us for purchasing the key.</a:t>
            </a:r>
            <a:endParaRPr sz="1800">
              <a:solidFill>
                <a:srgbClr val="595959"/>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3"/>
          <p:cNvSpPr txBox="1"/>
          <p:nvPr/>
        </p:nvSpPr>
        <p:spPr>
          <a:xfrm>
            <a:off x="189250" y="56747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2800"/>
              <a:t>Problems Faced</a:t>
            </a:r>
            <a:endParaRPr sz="2800">
              <a:solidFill>
                <a:srgbClr val="000000"/>
              </a:solidFill>
            </a:endParaRPr>
          </a:p>
        </p:txBody>
      </p:sp>
      <p:sp>
        <p:nvSpPr>
          <p:cNvPr id="148" name="Google Shape;148;p23"/>
          <p:cNvSpPr txBox="1"/>
          <p:nvPr/>
        </p:nvSpPr>
        <p:spPr>
          <a:xfrm>
            <a:off x="311700" y="13055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Clr>
                <a:srgbClr val="595959"/>
              </a:buClr>
              <a:buSzPts val="1800"/>
              <a:buChar char="●"/>
            </a:pPr>
            <a:r>
              <a:rPr lang="en" sz="1800">
                <a:solidFill>
                  <a:srgbClr val="595959"/>
                </a:solidFill>
              </a:rPr>
              <a:t>Problem with the NASA Image and Video Library API</a:t>
            </a:r>
            <a:endParaRPr sz="1800">
              <a:solidFill>
                <a:srgbClr val="595959"/>
              </a:solidFill>
            </a:endParaRPr>
          </a:p>
          <a:p>
            <a:pPr indent="-342900" lvl="1" marL="914400" rtl="0" algn="l">
              <a:lnSpc>
                <a:spcPct val="115000"/>
              </a:lnSpc>
              <a:spcBef>
                <a:spcPts val="0"/>
              </a:spcBef>
              <a:spcAft>
                <a:spcPts val="0"/>
              </a:spcAft>
              <a:buClr>
                <a:srgbClr val="595959"/>
              </a:buClr>
              <a:buSzPts val="1800"/>
              <a:buChar char="○"/>
            </a:pPr>
            <a:r>
              <a:rPr lang="en" sz="1800">
                <a:solidFill>
                  <a:srgbClr val="595959"/>
                </a:solidFill>
              </a:rPr>
              <a:t>Original idea was to allow the user to search for any photos from NASA</a:t>
            </a:r>
            <a:endParaRPr sz="1800">
              <a:solidFill>
                <a:srgbClr val="595959"/>
              </a:solidFill>
            </a:endParaRPr>
          </a:p>
          <a:p>
            <a:pPr indent="-342900" lvl="1" marL="914400" rtl="0" algn="l">
              <a:lnSpc>
                <a:spcPct val="115000"/>
              </a:lnSpc>
              <a:spcBef>
                <a:spcPts val="0"/>
              </a:spcBef>
              <a:spcAft>
                <a:spcPts val="0"/>
              </a:spcAft>
              <a:buClr>
                <a:srgbClr val="595959"/>
              </a:buClr>
              <a:buSzPts val="1800"/>
              <a:buChar char="○"/>
            </a:pPr>
            <a:r>
              <a:rPr lang="en" sz="1800">
                <a:solidFill>
                  <a:srgbClr val="595959"/>
                </a:solidFill>
              </a:rPr>
              <a:t>Wasn’t able to fetch API response through JavaScript, but was able to with Postman</a:t>
            </a:r>
            <a:endParaRPr sz="1800">
              <a:solidFill>
                <a:srgbClr val="595959"/>
              </a:solidFill>
            </a:endParaRPr>
          </a:p>
          <a:p>
            <a:pPr indent="-342900" lvl="1" marL="914400" rtl="0" algn="l">
              <a:lnSpc>
                <a:spcPct val="115000"/>
              </a:lnSpc>
              <a:spcBef>
                <a:spcPts val="0"/>
              </a:spcBef>
              <a:spcAft>
                <a:spcPts val="0"/>
              </a:spcAft>
              <a:buClr>
                <a:srgbClr val="595959"/>
              </a:buClr>
              <a:buSzPts val="1800"/>
              <a:buChar char="○"/>
            </a:pPr>
            <a:r>
              <a:rPr lang="en" sz="1800">
                <a:solidFill>
                  <a:srgbClr val="595959"/>
                </a:solidFill>
              </a:rPr>
              <a:t>Tried fetch, XMLHttpRequests, etc.</a:t>
            </a:r>
            <a:endParaRPr sz="1800">
              <a:solidFill>
                <a:srgbClr val="595959"/>
              </a:solidFill>
            </a:endParaRPr>
          </a:p>
          <a:p>
            <a:pPr indent="-342900" lvl="1" marL="914400" rtl="0" algn="l">
              <a:lnSpc>
                <a:spcPct val="115000"/>
              </a:lnSpc>
              <a:spcBef>
                <a:spcPts val="0"/>
              </a:spcBef>
              <a:spcAft>
                <a:spcPts val="0"/>
              </a:spcAft>
              <a:buClr>
                <a:srgbClr val="595959"/>
              </a:buClr>
              <a:buSzPts val="1800"/>
              <a:buChar char="○"/>
            </a:pPr>
            <a:r>
              <a:rPr lang="en" sz="1800">
                <a:solidFill>
                  <a:srgbClr val="595959"/>
                </a:solidFill>
              </a:rPr>
              <a:t>Decided to grab API response through Postman and use the image urls returned to create a static Photos page instead with pre-selected topics to view</a:t>
            </a:r>
            <a:endParaRPr sz="1800">
              <a:solidFill>
                <a:srgbClr val="595959"/>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4"/>
          <p:cNvSpPr txBox="1"/>
          <p:nvPr/>
        </p:nvSpPr>
        <p:spPr>
          <a:xfrm>
            <a:off x="189250" y="56747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2800"/>
              <a:t>Future Scope</a:t>
            </a:r>
            <a:endParaRPr sz="2800">
              <a:solidFill>
                <a:srgbClr val="000000"/>
              </a:solidFill>
            </a:endParaRPr>
          </a:p>
        </p:txBody>
      </p:sp>
      <p:sp>
        <p:nvSpPr>
          <p:cNvPr id="154" name="Google Shape;154;p24"/>
          <p:cNvSpPr txBox="1"/>
          <p:nvPr/>
        </p:nvSpPr>
        <p:spPr>
          <a:xfrm>
            <a:off x="311700" y="137702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Clr>
                <a:srgbClr val="595959"/>
              </a:buClr>
              <a:buSzPts val="1800"/>
              <a:buChar char="●"/>
            </a:pPr>
            <a:r>
              <a:rPr lang="en" sz="1800">
                <a:solidFill>
                  <a:srgbClr val="595959"/>
                </a:solidFill>
              </a:rPr>
              <a:t>This Dashboard can further be expanded to include other interesting NASA APIs and their results such as the ISS tracker.</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This will lead to a wholesome experience of Astronomy and can serve as a one stop dashboard for all things related to astronomical objects.</a:t>
            </a:r>
            <a:r>
              <a:rPr lang="en" sz="1800">
                <a:solidFill>
                  <a:srgbClr val="595959"/>
                </a:solidFill>
              </a:rPr>
              <a:t> </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Photos page could be expanded to allow a search for any NASA photos.</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Image for the day page could be improved to have videos displayed as well.</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chemeClr val="accent1"/>
                </a:solidFill>
              </a:rPr>
              <a:t>The responsiveness/accessibility could be improved.</a:t>
            </a:r>
            <a:endParaRPr sz="1800">
              <a:solidFill>
                <a:srgbClr val="595959"/>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5"/>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Demo</a:t>
            </a:r>
            <a:endParaRPr/>
          </a:p>
        </p:txBody>
      </p:sp>
      <p:sp>
        <p:nvSpPr>
          <p:cNvPr id="160" name="Google Shape;160;p25"/>
          <p:cNvSpPr txBox="1"/>
          <p:nvPr>
            <p:ph idx="1" type="subTitle"/>
          </p:nvPr>
        </p:nvSpPr>
        <p:spPr>
          <a:xfrm>
            <a:off x="586752" y="3193325"/>
            <a:ext cx="76881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u="sng">
                <a:solidFill>
                  <a:schemeClr val="hlink"/>
                </a:solidFill>
                <a:hlinkClick r:id="rId3"/>
              </a:rPr>
              <a:t>https://vivianh1234.github.io/NASA-Dashboard/</a:t>
            </a:r>
            <a:r>
              <a:rPr lang="en"/>
              <a:t>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6"/>
          <p:cNvSpPr txBox="1"/>
          <p:nvPr/>
        </p:nvSpPr>
        <p:spPr>
          <a:xfrm>
            <a:off x="3072000" y="2156100"/>
            <a:ext cx="3175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200">
                <a:solidFill>
                  <a:schemeClr val="dk2"/>
                </a:solidFill>
                <a:latin typeface="Raleway"/>
                <a:ea typeface="Raleway"/>
                <a:cs typeface="Raleway"/>
                <a:sym typeface="Raleway"/>
              </a:rPr>
              <a:t>Questions?</a:t>
            </a:r>
            <a:endParaRPr b="1" sz="4200">
              <a:solidFill>
                <a:schemeClr val="dk2"/>
              </a:solidFill>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nvSpPr>
        <p:spPr>
          <a:xfrm>
            <a:off x="311700" y="4450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2800">
                <a:solidFill>
                  <a:srgbClr val="000000"/>
                </a:solidFill>
              </a:rPr>
              <a:t>Application</a:t>
            </a:r>
            <a:endParaRPr sz="2800">
              <a:solidFill>
                <a:srgbClr val="000000"/>
              </a:solidFill>
            </a:endParaRPr>
          </a:p>
        </p:txBody>
      </p:sp>
      <p:sp>
        <p:nvSpPr>
          <p:cNvPr id="94" name="Google Shape;94;p14"/>
          <p:cNvSpPr txBox="1"/>
          <p:nvPr/>
        </p:nvSpPr>
        <p:spPr>
          <a:xfrm>
            <a:off x="393350" y="1530075"/>
            <a:ext cx="8520600" cy="3416400"/>
          </a:xfrm>
          <a:prstGeom prst="rect">
            <a:avLst/>
          </a:prstGeom>
          <a:noFill/>
          <a:ln>
            <a:noFill/>
          </a:ln>
        </p:spPr>
        <p:txBody>
          <a:bodyPr anchorCtr="0" anchor="t" bIns="91425" lIns="91425" spcFirstLastPara="1" rIns="91425" wrap="square" tIns="91425">
            <a:normAutofit lnSpcReduction="20000"/>
          </a:bodyPr>
          <a:lstStyle/>
          <a:p>
            <a:pPr indent="-342900" lvl="0" marL="457200" rtl="0" algn="l">
              <a:lnSpc>
                <a:spcPct val="115000"/>
              </a:lnSpc>
              <a:spcBef>
                <a:spcPts val="0"/>
              </a:spcBef>
              <a:spcAft>
                <a:spcPts val="0"/>
              </a:spcAft>
              <a:buClr>
                <a:srgbClr val="595959"/>
              </a:buClr>
              <a:buSzPts val="1800"/>
              <a:buChar char="●"/>
            </a:pPr>
            <a:r>
              <a:rPr lang="en" sz="1800">
                <a:solidFill>
                  <a:srgbClr val="595959"/>
                </a:solidFill>
              </a:rPr>
              <a:t>This application is a dashboard where interesting data and photos </a:t>
            </a:r>
            <a:r>
              <a:rPr lang="en" sz="1800">
                <a:solidFill>
                  <a:srgbClr val="595959"/>
                </a:solidFill>
              </a:rPr>
              <a:t>about</a:t>
            </a:r>
            <a:r>
              <a:rPr lang="en" sz="1800">
                <a:solidFill>
                  <a:srgbClr val="595959"/>
                </a:solidFill>
              </a:rPr>
              <a:t> astronomical objects such as Planets, Sun , </a:t>
            </a:r>
            <a:r>
              <a:rPr lang="en" sz="1800">
                <a:solidFill>
                  <a:srgbClr val="595959"/>
                </a:solidFill>
              </a:rPr>
              <a:t>Asteroids</a:t>
            </a:r>
            <a:r>
              <a:rPr lang="en" sz="1800">
                <a:solidFill>
                  <a:srgbClr val="595959"/>
                </a:solidFill>
              </a:rPr>
              <a:t> etc are accumulated.</a:t>
            </a:r>
            <a:endParaRPr sz="1800">
              <a:solidFill>
                <a:srgbClr val="595959"/>
              </a:solidFill>
            </a:endParaRPr>
          </a:p>
          <a:p>
            <a:pPr indent="0" lvl="0" marL="457200" rtl="0" algn="l">
              <a:lnSpc>
                <a:spcPct val="115000"/>
              </a:lnSpc>
              <a:spcBef>
                <a:spcPts val="1200"/>
              </a:spcBef>
              <a:spcAft>
                <a:spcPts val="0"/>
              </a:spcAft>
              <a:buNone/>
            </a:pPr>
            <a:r>
              <a:t/>
            </a:r>
            <a:endParaRPr sz="1800">
              <a:solidFill>
                <a:srgbClr val="595959"/>
              </a:solidFill>
            </a:endParaRPr>
          </a:p>
          <a:p>
            <a:pPr indent="-342900" lvl="0" marL="457200" rtl="0" algn="l">
              <a:lnSpc>
                <a:spcPct val="115000"/>
              </a:lnSpc>
              <a:spcBef>
                <a:spcPts val="1200"/>
              </a:spcBef>
              <a:spcAft>
                <a:spcPts val="0"/>
              </a:spcAft>
              <a:buClr>
                <a:srgbClr val="595959"/>
              </a:buClr>
              <a:buSzPts val="1800"/>
              <a:buChar char="●"/>
            </a:pPr>
            <a:r>
              <a:rPr lang="en" sz="1800">
                <a:solidFill>
                  <a:srgbClr val="595959"/>
                </a:solidFill>
              </a:rPr>
              <a:t>A bunch of the information displayed on this Dashboard is fetched using NASA’s free bundled APIs</a:t>
            </a:r>
            <a:endParaRPr sz="1800">
              <a:solidFill>
                <a:srgbClr val="595959"/>
              </a:solidFill>
            </a:endParaRPr>
          </a:p>
          <a:p>
            <a:pPr indent="0" lvl="0" marL="457200" rtl="0" algn="l">
              <a:lnSpc>
                <a:spcPct val="115000"/>
              </a:lnSpc>
              <a:spcBef>
                <a:spcPts val="1200"/>
              </a:spcBef>
              <a:spcAft>
                <a:spcPts val="0"/>
              </a:spcAft>
              <a:buNone/>
            </a:pPr>
            <a:r>
              <a:t/>
            </a:r>
            <a:endParaRPr sz="1800">
              <a:solidFill>
                <a:srgbClr val="595959"/>
              </a:solidFill>
            </a:endParaRPr>
          </a:p>
          <a:p>
            <a:pPr indent="-342900" lvl="0" marL="457200" rtl="0" algn="l">
              <a:lnSpc>
                <a:spcPct val="115000"/>
              </a:lnSpc>
              <a:spcBef>
                <a:spcPts val="1200"/>
              </a:spcBef>
              <a:spcAft>
                <a:spcPts val="0"/>
              </a:spcAft>
              <a:buClr>
                <a:srgbClr val="595959"/>
              </a:buClr>
              <a:buSzPts val="1800"/>
              <a:buChar char="●"/>
            </a:pPr>
            <a:r>
              <a:rPr lang="en" sz="1800">
                <a:solidFill>
                  <a:srgbClr val="595959"/>
                </a:solidFill>
              </a:rPr>
              <a:t>We chose to build this application because it would be interesting to see all the information about Astronomical objects clubbed in the same area along with a bunch of live information about these objects being transmitted by the NASA open-source bundled APIs</a:t>
            </a:r>
            <a:endParaRPr sz="1800">
              <a:solidFill>
                <a:srgbClr val="595959"/>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nvSpPr>
        <p:spPr>
          <a:xfrm>
            <a:off x="311700" y="4450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2800">
                <a:solidFill>
                  <a:srgbClr val="000000"/>
                </a:solidFill>
              </a:rPr>
              <a:t>Features</a:t>
            </a:r>
            <a:endParaRPr sz="2800">
              <a:solidFill>
                <a:srgbClr val="000000"/>
              </a:solidFill>
            </a:endParaRPr>
          </a:p>
        </p:txBody>
      </p:sp>
      <p:sp>
        <p:nvSpPr>
          <p:cNvPr id="100" name="Google Shape;100;p15"/>
          <p:cNvSpPr txBox="1"/>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Clr>
                <a:srgbClr val="595959"/>
              </a:buClr>
              <a:buSzPts val="1800"/>
              <a:buChar char="●"/>
            </a:pPr>
            <a:r>
              <a:rPr lang="en" sz="1800">
                <a:solidFill>
                  <a:srgbClr val="595959"/>
                </a:solidFill>
              </a:rPr>
              <a:t>Astronomy picture of the day</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Live Mars Rover Feed</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Near Object Sightings</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Pages for different planets with further information</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Photos of Astronomical Objects</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Information about Meteors</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Information about </a:t>
            </a:r>
            <a:r>
              <a:rPr lang="en" sz="1800">
                <a:solidFill>
                  <a:srgbClr val="595959"/>
                </a:solidFill>
              </a:rPr>
              <a:t>Asteroids</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Information about Galaxies</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Information about Sun</a:t>
            </a:r>
            <a:endParaRPr sz="1800">
              <a:solidFill>
                <a:srgbClr val="595959"/>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pic>
        <p:nvPicPr>
          <p:cNvPr id="105" name="Google Shape;105;p16"/>
          <p:cNvPicPr preferRelativeResize="0"/>
          <p:nvPr/>
        </p:nvPicPr>
        <p:blipFill>
          <a:blip r:embed="rId3">
            <a:alphaModFix/>
          </a:blip>
          <a:stretch>
            <a:fillRect/>
          </a:stretch>
        </p:blipFill>
        <p:spPr>
          <a:xfrm>
            <a:off x="0" y="1265475"/>
            <a:ext cx="9144000" cy="3878026"/>
          </a:xfrm>
          <a:prstGeom prst="rect">
            <a:avLst/>
          </a:prstGeom>
          <a:noFill/>
          <a:ln>
            <a:noFill/>
          </a:ln>
        </p:spPr>
      </p:pic>
      <p:sp>
        <p:nvSpPr>
          <p:cNvPr id="106" name="Google Shape;106;p16"/>
          <p:cNvSpPr txBox="1"/>
          <p:nvPr/>
        </p:nvSpPr>
        <p:spPr>
          <a:xfrm>
            <a:off x="51025" y="530700"/>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2800"/>
              <a:t>Dashboard Depicting Features</a:t>
            </a:r>
            <a:endParaRPr sz="280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7"/>
          <p:cNvSpPr txBox="1"/>
          <p:nvPr>
            <p:ph type="title"/>
          </p:nvPr>
        </p:nvSpPr>
        <p:spPr>
          <a:xfrm>
            <a:off x="402900" y="5226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Mars Rover Live feed</a:t>
            </a:r>
            <a:endParaRPr/>
          </a:p>
        </p:txBody>
      </p:sp>
      <p:pic>
        <p:nvPicPr>
          <p:cNvPr id="112" name="Google Shape;112;p17"/>
          <p:cNvPicPr preferRelativeResize="0"/>
          <p:nvPr/>
        </p:nvPicPr>
        <p:blipFill>
          <a:blip r:embed="rId3">
            <a:alphaModFix/>
          </a:blip>
          <a:stretch>
            <a:fillRect/>
          </a:stretch>
        </p:blipFill>
        <p:spPr>
          <a:xfrm>
            <a:off x="632050" y="1159200"/>
            <a:ext cx="7763938" cy="37808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8"/>
          <p:cNvSpPr txBox="1"/>
          <p:nvPr>
            <p:ph type="title"/>
          </p:nvPr>
        </p:nvSpPr>
        <p:spPr>
          <a:xfrm>
            <a:off x="260000" y="5634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Near Object Sightings</a:t>
            </a:r>
            <a:endParaRPr/>
          </a:p>
        </p:txBody>
      </p:sp>
      <p:pic>
        <p:nvPicPr>
          <p:cNvPr id="118" name="Google Shape;118;p18"/>
          <p:cNvPicPr preferRelativeResize="0"/>
          <p:nvPr/>
        </p:nvPicPr>
        <p:blipFill>
          <a:blip r:embed="rId3">
            <a:alphaModFix/>
          </a:blip>
          <a:stretch>
            <a:fillRect/>
          </a:stretch>
        </p:blipFill>
        <p:spPr>
          <a:xfrm>
            <a:off x="673575" y="1220425"/>
            <a:ext cx="7796846" cy="37400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9"/>
          <p:cNvSpPr txBox="1"/>
          <p:nvPr>
            <p:ph type="title"/>
          </p:nvPr>
        </p:nvSpPr>
        <p:spPr>
          <a:xfrm>
            <a:off x="168150" y="5940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Photos </a:t>
            </a:r>
            <a:endParaRPr/>
          </a:p>
        </p:txBody>
      </p:sp>
      <p:pic>
        <p:nvPicPr>
          <p:cNvPr id="124" name="Google Shape;124;p19"/>
          <p:cNvPicPr preferRelativeResize="0"/>
          <p:nvPr/>
        </p:nvPicPr>
        <p:blipFill>
          <a:blip r:embed="rId3">
            <a:alphaModFix/>
          </a:blip>
          <a:stretch>
            <a:fillRect/>
          </a:stretch>
        </p:blipFill>
        <p:spPr>
          <a:xfrm>
            <a:off x="672875" y="1261225"/>
            <a:ext cx="7601006" cy="37094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0"/>
          <p:cNvSpPr txBox="1"/>
          <p:nvPr/>
        </p:nvSpPr>
        <p:spPr>
          <a:xfrm>
            <a:off x="189250" y="56747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2800"/>
              <a:t>Technology Stack Used</a:t>
            </a:r>
            <a:endParaRPr sz="2800">
              <a:solidFill>
                <a:srgbClr val="000000"/>
              </a:solidFill>
            </a:endParaRPr>
          </a:p>
        </p:txBody>
      </p:sp>
      <p:sp>
        <p:nvSpPr>
          <p:cNvPr id="130" name="Google Shape;130;p20"/>
          <p:cNvSpPr txBox="1"/>
          <p:nvPr/>
        </p:nvSpPr>
        <p:spPr>
          <a:xfrm>
            <a:off x="311700" y="13055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Clr>
                <a:srgbClr val="595959"/>
              </a:buClr>
              <a:buSzPts val="1800"/>
              <a:buChar char="●"/>
            </a:pPr>
            <a:r>
              <a:rPr lang="en" sz="1800">
                <a:solidFill>
                  <a:srgbClr val="595959"/>
                </a:solidFill>
              </a:rPr>
              <a:t>HTML</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CSS</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Javascript</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React Libraries</a:t>
            </a:r>
            <a:endParaRPr sz="1800">
              <a:solidFill>
                <a:srgbClr val="595959"/>
              </a:solidFill>
            </a:endParaRPr>
          </a:p>
          <a:p>
            <a:pPr indent="-342900" lvl="0" marL="457200" rtl="0" algn="l">
              <a:lnSpc>
                <a:spcPct val="115000"/>
              </a:lnSpc>
              <a:spcBef>
                <a:spcPts val="0"/>
              </a:spcBef>
              <a:spcAft>
                <a:spcPts val="0"/>
              </a:spcAft>
              <a:buClr>
                <a:srgbClr val="595959"/>
              </a:buClr>
              <a:buSzPts val="1800"/>
              <a:buChar char="●"/>
            </a:pPr>
            <a:r>
              <a:rPr lang="en" sz="1800">
                <a:solidFill>
                  <a:srgbClr val="595959"/>
                </a:solidFill>
              </a:rPr>
              <a:t>Ajax </a:t>
            </a:r>
            <a:endParaRPr sz="1800">
              <a:solidFill>
                <a:srgbClr val="595959"/>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1"/>
          <p:cNvSpPr txBox="1"/>
          <p:nvPr/>
        </p:nvSpPr>
        <p:spPr>
          <a:xfrm>
            <a:off x="189250" y="56747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2800"/>
              <a:t>Problems Faced</a:t>
            </a:r>
            <a:endParaRPr sz="2800">
              <a:solidFill>
                <a:srgbClr val="000000"/>
              </a:solidFill>
            </a:endParaRPr>
          </a:p>
        </p:txBody>
      </p:sp>
      <p:sp>
        <p:nvSpPr>
          <p:cNvPr id="136" name="Google Shape;136;p21"/>
          <p:cNvSpPr txBox="1"/>
          <p:nvPr/>
        </p:nvSpPr>
        <p:spPr>
          <a:xfrm>
            <a:off x="311700" y="1305575"/>
            <a:ext cx="8520600" cy="3416400"/>
          </a:xfrm>
          <a:prstGeom prst="rect">
            <a:avLst/>
          </a:prstGeom>
          <a:noFill/>
          <a:ln>
            <a:noFill/>
          </a:ln>
        </p:spPr>
        <p:txBody>
          <a:bodyPr anchorCtr="0" anchor="t" bIns="91425" lIns="91425" spcFirstLastPara="1" rIns="91425" wrap="square" tIns="91425">
            <a:normAutofit fontScale="77500" lnSpcReduction="20000"/>
          </a:bodyPr>
          <a:lstStyle/>
          <a:p>
            <a:pPr indent="-317182" lvl="0" marL="457200" rtl="0" algn="l">
              <a:lnSpc>
                <a:spcPct val="115000"/>
              </a:lnSpc>
              <a:spcBef>
                <a:spcPts val="0"/>
              </a:spcBef>
              <a:spcAft>
                <a:spcPts val="0"/>
              </a:spcAft>
              <a:buClr>
                <a:srgbClr val="595959"/>
              </a:buClr>
              <a:buSzPct val="100000"/>
              <a:buChar char="●"/>
            </a:pPr>
            <a:r>
              <a:rPr lang="en" sz="1800">
                <a:solidFill>
                  <a:srgbClr val="595959"/>
                </a:solidFill>
              </a:rPr>
              <a:t>Problem with the Navbar settings with the slider</a:t>
            </a:r>
            <a:endParaRPr sz="1800">
              <a:solidFill>
                <a:srgbClr val="595959"/>
              </a:solidFill>
            </a:endParaRPr>
          </a:p>
          <a:p>
            <a:pPr indent="0" lvl="0" marL="457200" rtl="0" algn="l">
              <a:lnSpc>
                <a:spcPct val="115000"/>
              </a:lnSpc>
              <a:spcBef>
                <a:spcPts val="1200"/>
              </a:spcBef>
              <a:spcAft>
                <a:spcPts val="0"/>
              </a:spcAft>
              <a:buNone/>
            </a:pPr>
            <a:r>
              <a:rPr lang="en" sz="1800">
                <a:solidFill>
                  <a:srgbClr val="595959"/>
                </a:solidFill>
              </a:rPr>
              <a:t>We faced the problem of navbar being in line with the slider. We used slider for the home page and planets page and this particular slider required the page to have div containers which were really hard to adjust to proper settings.</a:t>
            </a:r>
            <a:endParaRPr sz="1800">
              <a:solidFill>
                <a:srgbClr val="595959"/>
              </a:solidFill>
            </a:endParaRPr>
          </a:p>
          <a:p>
            <a:pPr indent="457200" lvl="0" marL="457200" rtl="0" algn="l">
              <a:lnSpc>
                <a:spcPct val="115000"/>
              </a:lnSpc>
              <a:spcBef>
                <a:spcPts val="1200"/>
              </a:spcBef>
              <a:spcAft>
                <a:spcPts val="0"/>
              </a:spcAft>
              <a:buNone/>
            </a:pPr>
            <a:r>
              <a:rPr lang="en" sz="1800">
                <a:solidFill>
                  <a:srgbClr val="595959"/>
                </a:solidFill>
              </a:rPr>
              <a:t>So to overcome this problem, we decided on dividing the div elements in the form of a single element and then using the nth child property in CSS to expand and collapse on the dashboard so that it maintains the required results  </a:t>
            </a:r>
            <a:endParaRPr sz="1800">
              <a:solidFill>
                <a:srgbClr val="595959"/>
              </a:solidFill>
            </a:endParaRPr>
          </a:p>
          <a:p>
            <a:pPr indent="457200" lvl="0" marL="457200" rtl="0" algn="l">
              <a:lnSpc>
                <a:spcPct val="115000"/>
              </a:lnSpc>
              <a:spcBef>
                <a:spcPts val="1200"/>
              </a:spcBef>
              <a:spcAft>
                <a:spcPts val="0"/>
              </a:spcAft>
              <a:buNone/>
            </a:pPr>
            <a:r>
              <a:rPr lang="en" sz="1800">
                <a:solidFill>
                  <a:srgbClr val="595959"/>
                </a:solidFill>
              </a:rPr>
              <a:t>Also, With the slider, we wanted to have the effect of click and expand to the slides. To incorporate this feature using HTML and CSS only, we needed to work on Transform and Translate property of CSS along with transition delay and background change for all the elements. </a:t>
            </a:r>
            <a:endParaRPr sz="1800">
              <a:solidFill>
                <a:srgbClr val="595959"/>
              </a:solidFill>
            </a:endParaRPr>
          </a:p>
          <a:p>
            <a:pPr indent="457200" lvl="0" marL="457200" rtl="0" algn="l">
              <a:lnSpc>
                <a:spcPct val="115000"/>
              </a:lnSpc>
              <a:spcBef>
                <a:spcPts val="1200"/>
              </a:spcBef>
              <a:spcAft>
                <a:spcPts val="1200"/>
              </a:spcAft>
              <a:buNone/>
            </a:pPr>
            <a:r>
              <a:rPr lang="en" sz="1800">
                <a:solidFill>
                  <a:srgbClr val="595959"/>
                </a:solidFill>
              </a:rPr>
              <a:t>This is why we needed to </a:t>
            </a:r>
            <a:r>
              <a:rPr lang="en" sz="1800">
                <a:solidFill>
                  <a:srgbClr val="595959"/>
                </a:solidFill>
              </a:rPr>
              <a:t>divide</a:t>
            </a:r>
            <a:r>
              <a:rPr lang="en" sz="1800">
                <a:solidFill>
                  <a:srgbClr val="595959"/>
                </a:solidFill>
              </a:rPr>
              <a:t> it in various smaller divs to have the control over the behaviour</a:t>
            </a:r>
            <a:endParaRPr sz="1800">
              <a:solidFill>
                <a:srgbClr val="595959"/>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